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41322-6D0C-42DF-930C-8AED2F31CD46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DB1B4-52A7-4152-B2C3-74CB221F6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1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DB1B4-52A7-4152-B2C3-74CB221F6FA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7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Открытые вопросы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352928" cy="4370040"/>
          </a:xfrm>
        </p:spPr>
        <p:txBody>
          <a:bodyPr>
            <a:noAutofit/>
          </a:bodyPr>
          <a:lstStyle/>
          <a:p>
            <a:pPr algn="l" fontAlgn="base"/>
            <a:r>
              <a:rPr lang="ru-RU" sz="3600" b="1" dirty="0">
                <a:solidFill>
                  <a:schemeClr val="tx1"/>
                </a:solidFill>
              </a:rPr>
              <a:t>1</a:t>
            </a:r>
            <a:r>
              <a:rPr lang="ru-RU" sz="3600" dirty="0">
                <a:solidFill>
                  <a:schemeClr val="tx1"/>
                </a:solidFill>
              </a:rPr>
              <a:t>.</a:t>
            </a:r>
            <a:r>
              <a:rPr lang="ru-RU" sz="3600" dirty="0"/>
              <a:t> </a:t>
            </a:r>
            <a:r>
              <a:rPr lang="ru-RU" sz="3600" dirty="0">
                <a:solidFill>
                  <a:schemeClr val="tx1"/>
                </a:solidFill>
              </a:rPr>
              <a:t>Сформулируйте, в чем главным образом заключается разрушительное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действие волны прорыва при авариях на гидротехнических сооружениях?</a:t>
            </a:r>
          </a:p>
          <a:p>
            <a:pPr algn="l" fontAlgn="base"/>
            <a:r>
              <a:rPr lang="ru-RU" sz="3600" dirty="0">
                <a:solidFill>
                  <a:schemeClr val="tx1"/>
                </a:solidFill>
              </a:rPr>
              <a:t> </a:t>
            </a:r>
            <a:r>
              <a:rPr lang="ru-RU" sz="3600" b="1" dirty="0" smtClean="0">
                <a:solidFill>
                  <a:schemeClr val="tx1"/>
                </a:solidFill>
              </a:rPr>
              <a:t>2</a:t>
            </a:r>
            <a:r>
              <a:rPr lang="ru-RU" sz="3600" b="1" i="1" dirty="0">
                <a:solidFill>
                  <a:schemeClr val="tx1"/>
                </a:solidFill>
              </a:rPr>
              <a:t>. </a:t>
            </a:r>
            <a:r>
              <a:rPr lang="ru-RU" sz="3600" dirty="0">
                <a:solidFill>
                  <a:schemeClr val="tx1"/>
                </a:solidFill>
              </a:rPr>
              <a:t>Назовите поражающие факторы ядерного взрыва.</a:t>
            </a:r>
          </a:p>
          <a:p>
            <a:pPr algn="l"/>
            <a:r>
              <a:rPr lang="ru-RU" sz="3600" dirty="0">
                <a:solidFill>
                  <a:schemeClr val="tx1"/>
                </a:solidFill>
              </a:rPr>
              <a:t> </a:t>
            </a:r>
            <a:r>
              <a:rPr lang="ru-RU" sz="3600" b="1" dirty="0" smtClean="0">
                <a:solidFill>
                  <a:schemeClr val="tx1"/>
                </a:solidFill>
              </a:rPr>
              <a:t>3</a:t>
            </a:r>
            <a:r>
              <a:rPr lang="ru-RU" sz="3600" dirty="0">
                <a:solidFill>
                  <a:schemeClr val="tx1"/>
                </a:solidFill>
              </a:rPr>
              <a:t>.</a:t>
            </a:r>
            <a:r>
              <a:rPr lang="ru-RU" sz="3600" b="1" i="1" dirty="0">
                <a:solidFill>
                  <a:schemeClr val="tx1"/>
                </a:solidFill>
              </a:rPr>
              <a:t> </a:t>
            </a:r>
            <a:r>
              <a:rPr lang="ru-RU" sz="3600" dirty="0">
                <a:solidFill>
                  <a:schemeClr val="tx1"/>
                </a:solidFill>
              </a:rPr>
              <a:t>Назовите основные виды и рода Вооруженных Сил РФ</a:t>
            </a: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0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2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/>
              <a:t>Задание 4</a:t>
            </a:r>
            <a:r>
              <a:rPr lang="ru-RU" sz="5400" dirty="0"/>
              <a:t> </a:t>
            </a:r>
            <a:endParaRPr lang="ru-RU" sz="5400" dirty="0" smtClean="0"/>
          </a:p>
          <a:p>
            <a:pPr algn="ctr"/>
            <a:endParaRPr lang="ru-RU" sz="5400" dirty="0" smtClean="0"/>
          </a:p>
          <a:p>
            <a:r>
              <a:rPr lang="ru-RU" sz="5400" b="1" dirty="0" smtClean="0"/>
              <a:t>Сборка </a:t>
            </a:r>
            <a:r>
              <a:rPr lang="ru-RU" sz="5400" b="1" dirty="0"/>
              <a:t>модели автомата (АКМ, АК-74).</a:t>
            </a:r>
            <a:endParaRPr lang="ru-RU" sz="5400" dirty="0"/>
          </a:p>
          <a:p>
            <a:endParaRPr lang="ru-RU" sz="5400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1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Тестовые задания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1124744"/>
            <a:ext cx="9001000" cy="532859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1.  Что относится к средствам индивидуальной защиты органов дыхания?</a:t>
            </a:r>
            <a:endParaRPr lang="ru-RU" dirty="0"/>
          </a:p>
          <a:p>
            <a:r>
              <a:rPr lang="ru-RU" dirty="0"/>
              <a:t>а) костюм Л-1, ОЗК. б) противогаз, респиратор. в) убежище, ПРУ.</a:t>
            </a:r>
          </a:p>
          <a:p>
            <a:endParaRPr lang="ru-RU" b="1" dirty="0" smtClean="0"/>
          </a:p>
          <a:p>
            <a:r>
              <a:rPr lang="ru-RU" b="1" dirty="0" smtClean="0"/>
              <a:t>2</a:t>
            </a:r>
            <a:r>
              <a:rPr lang="ru-RU" b="1" dirty="0"/>
              <a:t>.  Если убеждениям и вероисповеданию гражданина противоречит несение военной службы, то ему:</a:t>
            </a:r>
            <a:endParaRPr lang="ru-RU" dirty="0"/>
          </a:p>
          <a:p>
            <a:r>
              <a:rPr lang="ru-RU" dirty="0"/>
              <a:t>а) заменяют альтернативной гражданской службой.</a:t>
            </a:r>
          </a:p>
          <a:p>
            <a:r>
              <a:rPr lang="ru-RU" dirty="0"/>
              <a:t>б) предоставляют отсрочку от службы.</a:t>
            </a:r>
          </a:p>
          <a:p>
            <a:r>
              <a:rPr lang="ru-RU" dirty="0"/>
              <a:t>в) освобождают от военной службы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 smtClean="0"/>
              <a:t>3</a:t>
            </a:r>
            <a:r>
              <a:rPr lang="ru-RU" b="1" dirty="0"/>
              <a:t>.  Какое из перечисленных званий самое младшее?</a:t>
            </a:r>
            <a:endParaRPr lang="ru-RU" dirty="0"/>
          </a:p>
          <a:p>
            <a:r>
              <a:rPr lang="ru-RU" dirty="0"/>
              <a:t>а) генерал-полковник. б) генерал-майор. в) генерал-лейтенант.</a:t>
            </a:r>
          </a:p>
          <a:p>
            <a:endParaRPr lang="ru-RU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2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548680"/>
            <a:ext cx="9073008" cy="590465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4. Какой официальный брачный возраст в РФ согласно «Семейному кодексу»?</a:t>
            </a:r>
            <a:endParaRPr lang="ru-RU" dirty="0"/>
          </a:p>
          <a:p>
            <a:r>
              <a:rPr lang="ru-RU" dirty="0"/>
              <a:t>а) 14 лет. б) 18 лет. в) 20 лет</a:t>
            </a:r>
          </a:p>
          <a:p>
            <a:endParaRPr lang="ru-RU" b="1" dirty="0" smtClean="0"/>
          </a:p>
          <a:p>
            <a:r>
              <a:rPr lang="ru-RU" b="1" dirty="0" smtClean="0"/>
              <a:t>5</a:t>
            </a:r>
            <a:r>
              <a:rPr lang="ru-RU" b="1" dirty="0"/>
              <a:t>. Какое из защитных сооружений ГО обладает герметичностью и имеет фильтровентиляционное оборудование.</a:t>
            </a:r>
            <a:endParaRPr lang="ru-RU" dirty="0"/>
          </a:p>
          <a:p>
            <a:r>
              <a:rPr lang="ru-RU" dirty="0"/>
              <a:t>а) убежище.</a:t>
            </a:r>
          </a:p>
          <a:p>
            <a:r>
              <a:rPr lang="ru-RU" dirty="0"/>
              <a:t>б) противорадиационное укрытие.</a:t>
            </a:r>
          </a:p>
          <a:p>
            <a:r>
              <a:rPr lang="ru-RU" dirty="0"/>
              <a:t>в) перекрытая </a:t>
            </a:r>
            <a:r>
              <a:rPr lang="ru-RU" dirty="0" smtClean="0"/>
              <a:t>щель</a:t>
            </a:r>
          </a:p>
          <a:p>
            <a:endParaRPr lang="ru-RU" dirty="0"/>
          </a:p>
          <a:p>
            <a:r>
              <a:rPr lang="ru-RU" b="1" dirty="0" smtClean="0"/>
              <a:t>6</a:t>
            </a:r>
            <a:r>
              <a:rPr lang="ru-RU" b="1" dirty="0"/>
              <a:t>. Для какого типа кровотечения характерны ярко-алый цвет крови и фонтанирующий характер кровотечения?</a:t>
            </a:r>
            <a:endParaRPr lang="ru-RU" dirty="0"/>
          </a:p>
          <a:p>
            <a:r>
              <a:rPr lang="ru-RU" dirty="0"/>
              <a:t>а) артериальное. б) венозное. в) капиллярное</a:t>
            </a:r>
          </a:p>
          <a:p>
            <a:endParaRPr lang="ru-RU" dirty="0"/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7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332656"/>
            <a:ext cx="9145016" cy="619268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7. На какое максимальное время можно накладывать кровоостанавливающий жгут зимой?</a:t>
            </a:r>
            <a:endParaRPr lang="ru-RU" dirty="0"/>
          </a:p>
          <a:p>
            <a:r>
              <a:rPr lang="ru-RU" dirty="0"/>
              <a:t>а) не более 1 часа. б) не более 1,5 часов. в) не более 2 часов.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8. При утрате Боевого Знамени воинской части.</a:t>
            </a:r>
            <a:endParaRPr lang="ru-RU" dirty="0"/>
          </a:p>
          <a:p>
            <a:r>
              <a:rPr lang="ru-RU" dirty="0"/>
              <a:t>а) выдается новое Боевое Знамя.</a:t>
            </a:r>
          </a:p>
          <a:p>
            <a:r>
              <a:rPr lang="ru-RU" dirty="0"/>
              <a:t>б) воинская часть расформировывается.</a:t>
            </a:r>
          </a:p>
          <a:p>
            <a:r>
              <a:rPr lang="ru-RU" dirty="0"/>
              <a:t>в) на командование воинской части налагается дисциплинарное взыскание.</a:t>
            </a:r>
          </a:p>
          <a:p>
            <a:r>
              <a:rPr lang="ru-RU" dirty="0"/>
              <a:t> </a:t>
            </a:r>
          </a:p>
          <a:p>
            <a:pPr fontAlgn="base"/>
            <a:r>
              <a:rPr lang="ru-RU" b="1" dirty="0"/>
              <a:t>9. Начальником гражданской обороны образовательного учреждения является:</a:t>
            </a:r>
            <a:br>
              <a:rPr lang="ru-RU" b="1" dirty="0"/>
            </a:br>
            <a:r>
              <a:rPr lang="ru-RU" dirty="0"/>
              <a:t>А) специально уполномоченный представитель органов местного самоуправления</a:t>
            </a:r>
            <a:br>
              <a:rPr lang="ru-RU" dirty="0"/>
            </a:br>
            <a:r>
              <a:rPr lang="ru-RU" dirty="0"/>
              <a:t>Б) руководитель образовательного учреждения</a:t>
            </a:r>
            <a:br>
              <a:rPr lang="ru-RU" dirty="0"/>
            </a:br>
            <a:r>
              <a:rPr lang="ru-RU" dirty="0"/>
              <a:t>В) один из заместителей руководителя образовательного учреждения, прошедший специальную подготовку</a:t>
            </a:r>
          </a:p>
          <a:p>
            <a:endParaRPr lang="ru-RU" dirty="0"/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2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404664"/>
            <a:ext cx="9073008" cy="6912768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b="1" dirty="0"/>
              <a:t>10. Как вы считаете, почему после освобождения заложников нужно как можно быстрее покинуть самолет или автобус?</a:t>
            </a:r>
            <a:br>
              <a:rPr lang="ru-RU" b="1" dirty="0"/>
            </a:br>
            <a:r>
              <a:rPr lang="ru-RU" dirty="0"/>
              <a:t>А) сохраняется угроза взрыва или пожара</a:t>
            </a:r>
            <a:br>
              <a:rPr lang="ru-RU" dirty="0"/>
            </a:br>
            <a:r>
              <a:rPr lang="ru-RU" dirty="0"/>
              <a:t>Б) может произойти повторный захват заложников</a:t>
            </a:r>
            <a:br>
              <a:rPr lang="ru-RU" dirty="0"/>
            </a:br>
            <a:r>
              <a:rPr lang="ru-RU" dirty="0"/>
              <a:t>В) транспортное средство должно быть осмотрено следственными органами</a:t>
            </a:r>
          </a:p>
          <a:p>
            <a:pPr fontAlgn="base"/>
            <a:r>
              <a:rPr lang="ru-RU" b="1" dirty="0"/>
              <a:t>11. Обнаружив подозрительную вещь (бесхозный предмет) в салоне общественного транспорта (автобуса, троллейбуса, трамвая) необходимо:</a:t>
            </a:r>
            <a:br>
              <a:rPr lang="ru-RU" b="1" dirty="0"/>
            </a:br>
            <a:r>
              <a:rPr lang="ru-RU" dirty="0"/>
              <a:t>А) попросить пассажиров отойти от бесхозного предмета, попросить водителя остановить транспорт, вынести бесхозный предмет и передать его сотруднику полиции</a:t>
            </a:r>
            <a:br>
              <a:rPr lang="ru-RU" dirty="0"/>
            </a:br>
            <a:r>
              <a:rPr lang="ru-RU" dirty="0"/>
              <a:t>Б) опросить пассажиров, с целью установления хозяина вещи (предмета);если хозяин не установлен, немедленно выкинуть вещь (бесхозный предмет) в окно, предупредив об этом водителя</a:t>
            </a:r>
            <a:br>
              <a:rPr lang="ru-RU" dirty="0"/>
            </a:br>
            <a:r>
              <a:rPr lang="ru-RU" dirty="0"/>
              <a:t>В) опросить пассажиров, с целью установления хозяина вещи (предмета); если хозяин не установлен, немедленно сообщить об этом водителю</a:t>
            </a:r>
          </a:p>
          <a:p>
            <a:r>
              <a:rPr lang="ru-RU" b="1" dirty="0"/>
              <a:t>12. Здоровый образ жизни — это:</a:t>
            </a:r>
            <a:br>
              <a:rPr lang="ru-RU" b="1" dirty="0"/>
            </a:br>
            <a:r>
              <a:rPr lang="ru-RU" dirty="0"/>
              <a:t>А) мировоззрение человека, которое складывается из знаний о здоровье</a:t>
            </a:r>
            <a:br>
              <a:rPr lang="ru-RU" dirty="0"/>
            </a:br>
            <a:r>
              <a:rPr lang="ru-RU" dirty="0"/>
              <a:t>Б) индивидуальная система поведения человека, направленная на сохранение и укрепление здоровья</a:t>
            </a:r>
            <a:br>
              <a:rPr lang="ru-RU" dirty="0"/>
            </a:br>
            <a:r>
              <a:rPr lang="ru-RU" dirty="0"/>
              <a:t>В) система жизнедеятельности человека, в которой главной составляющей </a:t>
            </a: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3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404664"/>
            <a:ext cx="9145016" cy="6624736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b="1" dirty="0"/>
              <a:t>13. Из приведенных действий оказания первой помощи выберите те, которые запрещаются при переломах:</a:t>
            </a:r>
            <a:br>
              <a:rPr lang="ru-RU" b="1" dirty="0"/>
            </a:br>
            <a:r>
              <a:rPr lang="ru-RU" dirty="0"/>
              <a:t>А) иммобилизовать поврежденные конечности</a:t>
            </a:r>
            <a:br>
              <a:rPr lang="ru-RU" dirty="0"/>
            </a:br>
            <a:r>
              <a:rPr lang="ru-RU" dirty="0"/>
              <a:t>Б) вставлять на место и вправлять кости</a:t>
            </a:r>
            <a:br>
              <a:rPr lang="ru-RU" dirty="0"/>
            </a:br>
            <a:r>
              <a:rPr lang="ru-RU" dirty="0"/>
              <a:t>В) останавливать кровотечение</a:t>
            </a:r>
          </a:p>
          <a:p>
            <a:pPr fontAlgn="base"/>
            <a:r>
              <a:rPr lang="ru-RU" b="1" dirty="0"/>
              <a:t>14. Почему в частных домах с печным отоплением нельзя закрывать печную заслонку раньше, чем прогорит все топливо?</a:t>
            </a:r>
            <a:br>
              <a:rPr lang="ru-RU" b="1" dirty="0"/>
            </a:br>
            <a:r>
              <a:rPr lang="ru-RU" dirty="0"/>
              <a:t>А) закрывать ее можно и нужно, чтобы не уходило тепло</a:t>
            </a:r>
            <a:br>
              <a:rPr lang="ru-RU" dirty="0"/>
            </a:br>
            <a:r>
              <a:rPr lang="ru-RU" dirty="0"/>
              <a:t>Б) недогоревшее топливо задымит весь дом</a:t>
            </a:r>
            <a:br>
              <a:rPr lang="ru-RU" dirty="0"/>
            </a:br>
            <a:r>
              <a:rPr lang="ru-RU" dirty="0"/>
              <a:t>В) в дом станет поступать угарный газ</a:t>
            </a:r>
          </a:p>
          <a:p>
            <a:pPr fontAlgn="base"/>
            <a:r>
              <a:rPr lang="ru-RU" b="1" dirty="0"/>
              <a:t>15. Основными и частыми причинами вынужденного автономного существования в условиях природной среды являются:</a:t>
            </a:r>
            <a:br>
              <a:rPr lang="ru-RU" b="1" dirty="0"/>
            </a:br>
            <a:r>
              <a:rPr lang="ru-RU" dirty="0"/>
              <a:t>А) потеря ориентировки на местности, потеря группы в результате отставания от неё, авария транспортных средств</a:t>
            </a:r>
            <a:br>
              <a:rPr lang="ru-RU" dirty="0"/>
            </a:br>
            <a:r>
              <a:rPr lang="ru-RU" dirty="0"/>
              <a:t>Б) сложные климатические условия в месте прохождения маршрута потеря запасов продуктов</a:t>
            </a:r>
            <a:br>
              <a:rPr lang="ru-RU" dirty="0"/>
            </a:br>
            <a:r>
              <a:rPr lang="ru-RU" dirty="0"/>
              <a:t>В) резкое изменение температурного режима, суточного режима в результате смены часовых поясов, питьевого режима и режима питания</a:t>
            </a:r>
          </a:p>
          <a:p>
            <a:endParaRPr lang="ru-RU" dirty="0"/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9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8032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Задания практического тура</a:t>
            </a:r>
            <a:br>
              <a:rPr lang="ru-RU" sz="4800" b="1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/>
              <a:t>Задание 1</a:t>
            </a:r>
            <a:r>
              <a:rPr lang="ru-RU" sz="4800" b="1" dirty="0" smtClean="0"/>
              <a:t>.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068960"/>
            <a:ext cx="8229600" cy="3528392"/>
          </a:xfrm>
        </p:spPr>
        <p:txBody>
          <a:bodyPr/>
          <a:lstStyle/>
          <a:p>
            <a:r>
              <a:rPr lang="ru-RU" sz="4000" b="1" dirty="0" smtClean="0"/>
              <a:t>Пострадавший </a:t>
            </a:r>
            <a:r>
              <a:rPr lang="ru-RU" sz="4000" b="1" dirty="0"/>
              <a:t>с артериальным кровотечением из бедренной артерии кричит от боли. Окажите первую медицинскую помощь.</a:t>
            </a:r>
            <a:endParaRPr lang="ru-RU" sz="4000" dirty="0"/>
          </a:p>
          <a:p>
            <a:endParaRPr lang="ru-RU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/>
              <a:t>Задание 2</a:t>
            </a:r>
            <a:r>
              <a:rPr lang="ru-RU" sz="5400" b="1" dirty="0" smtClean="0"/>
              <a:t>.</a:t>
            </a:r>
          </a:p>
          <a:p>
            <a:r>
              <a:rPr lang="ru-RU" sz="5400" b="1" dirty="0" smtClean="0"/>
              <a:t> </a:t>
            </a:r>
            <a:r>
              <a:rPr lang="ru-RU" sz="5400" b="1" dirty="0"/>
              <a:t>Преодоление заболоченного участка по «кочкам».</a:t>
            </a:r>
            <a:endParaRPr lang="ru-RU" sz="5400" dirty="0"/>
          </a:p>
          <a:p>
            <a:endParaRPr lang="ru-RU" sz="5400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3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5400" b="1" dirty="0"/>
              <a:t>Задание 3. </a:t>
            </a:r>
            <a:endParaRPr lang="ru-RU" sz="5400" b="1" dirty="0" smtClean="0"/>
          </a:p>
          <a:p>
            <a:r>
              <a:rPr lang="ru-RU" sz="5400" b="1" dirty="0" smtClean="0"/>
              <a:t>Преодоление </a:t>
            </a:r>
            <a:r>
              <a:rPr lang="ru-RU" sz="5400" b="1" dirty="0"/>
              <a:t>зоны химического заражения</a:t>
            </a:r>
            <a:r>
              <a:rPr lang="ru-RU" b="1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4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298</Words>
  <Application>Microsoft Office PowerPoint</Application>
  <PresentationFormat>Экран (4:3)</PresentationFormat>
  <Paragraphs>50</Paragraphs>
  <Slides>10</Slides>
  <Notes>1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Открытые вопросы </vt:lpstr>
      <vt:lpstr>Тестовые задания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Задания практического тура  Задание 1.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Открытые вопросы </dc:title>
  <dc:creator>User</dc:creator>
  <cp:lastModifiedBy>User</cp:lastModifiedBy>
  <cp:revision>19</cp:revision>
  <dcterms:created xsi:type="dcterms:W3CDTF">2020-10-09T06:29:42Z</dcterms:created>
  <dcterms:modified xsi:type="dcterms:W3CDTF">2020-10-23T06:44:28Z</dcterms:modified>
</cp:coreProperties>
</file>